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embeddedFontLst>
    <p:embeddedFont>
      <p:font typeface="Roboto" panose="02000000000000000000" pitchFamily="2" charset="0"/>
      <p:regular r:id="rId14"/>
      <p:bold r:id="rId15"/>
      <p:italic r:id="rId16"/>
      <p:boldItalic r:id="rId17"/>
    </p:embeddedFont>
    <p:embeddedFont>
      <p:font typeface="Roboto Light" panose="020F0302020204030204" pitchFamily="3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2"/>
  </p:normalViewPr>
  <p:slideViewPr>
    <p:cSldViewPr snapToGrid="0">
      <p:cViewPr varScale="1">
        <p:scale>
          <a:sx n="178" d="100"/>
          <a:sy n="178" d="100"/>
        </p:scale>
        <p:origin x="26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10d07192dc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g210d07192dc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10d07192dc_0_3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" name="Google Shape;124;g210d07192dc_0_3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10d07192dc_0_3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g210d07192dc_0_3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10d07192dc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g210d07192dc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10d07192dc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g210d07192dc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10d07192dc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6" name="Google Shape;76;g210d07192dc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10d07192dc_0_2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g210d07192dc_0_2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10d07192dc_0_2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g210d07192dc_0_2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10d07192dc_0_3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0" name="Google Shape;100;g210d07192dc_0_3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10d07192dc_0_3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g210d07192dc_0_3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10d07192dc_0_3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g210d07192dc_0_3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482950" y="1104225"/>
            <a:ext cx="5283900" cy="93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" sz="20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rPr>
              <a:t>Dr. </a:t>
            </a:r>
            <a:r>
              <a:rPr lang="es" sz="2000">
                <a:latin typeface="Roboto Light"/>
                <a:ea typeface="Roboto Light"/>
                <a:cs typeface="Roboto Light"/>
                <a:sym typeface="Roboto Light"/>
              </a:rPr>
              <a:t>Manuel León-Urrutia</a:t>
            </a:r>
            <a:endParaRPr sz="2000" b="0" i="0" u="none" strike="noStrike" cap="none">
              <a:solidFill>
                <a:srgbClr val="000000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" sz="20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rPr>
              <a:t>University of Southampton</a:t>
            </a:r>
            <a:endParaRPr sz="2000" b="0" i="0" u="none" strike="noStrike" cap="none">
              <a:solidFill>
                <a:srgbClr val="000000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146375" y="2039925"/>
            <a:ext cx="6027900" cy="16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s" sz="3000" b="1">
                <a:latin typeface="Roboto"/>
                <a:ea typeface="Roboto"/>
                <a:cs typeface="Roboto"/>
                <a:sym typeface="Roboto"/>
              </a:rPr>
              <a:t>Universal Design for Learning</a:t>
            </a:r>
            <a:endParaRPr sz="3000" b="1"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s" sz="3000" b="1">
                <a:latin typeface="Roboto"/>
                <a:ea typeface="Roboto"/>
                <a:cs typeface="Roboto"/>
                <a:sym typeface="Roboto"/>
              </a:rPr>
              <a:t>(UDL)</a:t>
            </a:r>
            <a:endParaRPr sz="3000" b="1" i="0" u="none" strike="noStrike" cap="non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7" name="Google Shape;127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2"/>
          <p:cNvSpPr txBox="1"/>
          <p:nvPr/>
        </p:nvSpPr>
        <p:spPr>
          <a:xfrm>
            <a:off x="1621550" y="86917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es" sz="3500" b="1">
                <a:latin typeface="Roboto"/>
                <a:ea typeface="Roboto"/>
                <a:cs typeface="Roboto"/>
                <a:sym typeface="Roboto"/>
              </a:rPr>
              <a:t>UDL strategies for online learning</a:t>
            </a:r>
            <a:endParaRPr sz="3500" b="1" i="0" u="none" strike="noStrike" cap="non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9" name="Google Shape;129;p22"/>
          <p:cNvSpPr txBox="1"/>
          <p:nvPr/>
        </p:nvSpPr>
        <p:spPr>
          <a:xfrm>
            <a:off x="1559325" y="1770300"/>
            <a:ext cx="7614900" cy="280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Provide accessible digital content (alternative text descriptions for images, captions for videos, and audio descriptions for visual content) 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Use a variety of instructional methods (videos, interactive simulations, quizzes, discussion forums)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Incorporate assistive technology tools (screen readers, speech-to-text software, or alternative input devices)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5" name="Google Shape;135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23"/>
          <p:cNvSpPr txBox="1"/>
          <p:nvPr/>
        </p:nvSpPr>
        <p:spPr>
          <a:xfrm>
            <a:off x="2076325" y="730650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es" sz="3500" b="1">
                <a:latin typeface="Roboto"/>
                <a:ea typeface="Roboto"/>
                <a:cs typeface="Roboto"/>
                <a:sym typeface="Roboto"/>
              </a:rPr>
              <a:t>Main takeaways</a:t>
            </a:r>
            <a:endParaRPr sz="3500" b="1" i="0" u="none" strike="noStrike" cap="non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7" name="Google Shape;137;p23"/>
          <p:cNvSpPr txBox="1"/>
          <p:nvPr/>
        </p:nvSpPr>
        <p:spPr>
          <a:xfrm>
            <a:off x="1334275" y="2039925"/>
            <a:ext cx="7494000" cy="16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UDL involves designing learning experiences for all types of learners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Awareness of UDL theories can help plan lessons and activities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Adapt UDL to mode of delivery (online vs face-to-face)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Technologies have an important role in UDL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UDL requires resources and readiness for transformation 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2006100" y="1104225"/>
            <a:ext cx="5283900" cy="93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es" sz="3500" b="1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Overview</a:t>
            </a:r>
            <a:endParaRPr sz="3500" b="1" i="0" u="none" strike="noStrike" cap="non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146375" y="2039925"/>
            <a:ext cx="6027900" cy="16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Concepts, rationale and theories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UDL in the classroom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UDL in distance education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1" name="Google Shape;71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5"/>
          <p:cNvSpPr txBox="1"/>
          <p:nvPr/>
        </p:nvSpPr>
        <p:spPr>
          <a:xfrm>
            <a:off x="1510925" y="110422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es" sz="3500" b="1">
                <a:latin typeface="Roboto"/>
                <a:ea typeface="Roboto"/>
                <a:cs typeface="Roboto"/>
                <a:sym typeface="Roboto"/>
              </a:rPr>
              <a:t>Concepts, rationale and theories</a:t>
            </a:r>
            <a:endParaRPr sz="3500" b="1" i="0" u="none" strike="noStrike" cap="non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2146375" y="2039925"/>
            <a:ext cx="6027900" cy="16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What is UDL?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UDL opportunities and challenges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Theories behind UDL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9" name="Google Shape;79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6"/>
          <p:cNvSpPr txBox="1"/>
          <p:nvPr/>
        </p:nvSpPr>
        <p:spPr>
          <a:xfrm>
            <a:off x="1510925" y="110422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es" sz="3500" b="1">
                <a:latin typeface="Roboto"/>
                <a:ea typeface="Roboto"/>
                <a:cs typeface="Roboto"/>
                <a:sym typeface="Roboto"/>
              </a:rPr>
              <a:t>What is UDL?</a:t>
            </a:r>
            <a:endParaRPr sz="3500" b="1" i="0" u="none" strike="noStrike" cap="non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1" name="Google Shape;81;p16"/>
          <p:cNvSpPr txBox="1"/>
          <p:nvPr/>
        </p:nvSpPr>
        <p:spPr>
          <a:xfrm>
            <a:off x="1286850" y="2452000"/>
            <a:ext cx="7624500" cy="16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An approach to teaching and learning that: 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emphasizes flexibility and accessibility for all learners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provides multiple means of representation, expression, and engagement to accommodate diverse learning needs and preferences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15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promotes inclusivity and equity in education by removing barriers to learning and enabling all students to achieve their full potential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7" name="Google Shape;87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7"/>
          <p:cNvSpPr txBox="1"/>
          <p:nvPr/>
        </p:nvSpPr>
        <p:spPr>
          <a:xfrm>
            <a:off x="1510925" y="110422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es" sz="3500" b="1">
                <a:latin typeface="Roboto"/>
                <a:ea typeface="Roboto"/>
                <a:cs typeface="Roboto"/>
                <a:sym typeface="Roboto"/>
              </a:rPr>
              <a:t>UDL opportunities and challenges</a:t>
            </a:r>
            <a:endParaRPr sz="3500" b="1" i="0" u="none" strike="noStrike" cap="non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9" name="Google Shape;89;p17"/>
          <p:cNvSpPr txBox="1"/>
          <p:nvPr/>
        </p:nvSpPr>
        <p:spPr>
          <a:xfrm>
            <a:off x="1697325" y="2039925"/>
            <a:ext cx="6975900" cy="16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UDL opportunities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UDL challenges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Harnessing opportunities and addressing challenges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5" name="Google Shape;95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8"/>
          <p:cNvSpPr txBox="1"/>
          <p:nvPr/>
        </p:nvSpPr>
        <p:spPr>
          <a:xfrm>
            <a:off x="1510925" y="110422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es" sz="3500" b="1">
                <a:latin typeface="Roboto"/>
                <a:ea typeface="Roboto"/>
                <a:cs typeface="Roboto"/>
                <a:sym typeface="Roboto"/>
              </a:rPr>
              <a:t>UDL opportunities</a:t>
            </a:r>
            <a:endParaRPr sz="3500" b="1" i="0" u="none" strike="noStrike" cap="non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7" name="Google Shape;97;p18"/>
          <p:cNvSpPr txBox="1"/>
          <p:nvPr/>
        </p:nvSpPr>
        <p:spPr>
          <a:xfrm>
            <a:off x="2146375" y="2039925"/>
            <a:ext cx="6027900" cy="280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Improved access to education for students with disabilities and diverse learning needs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Enhanced student engagement and motivation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Higher student achievement and retention rates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Better teaching practices and learning outcomes for all students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3" name="Google Shape;103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9"/>
          <p:cNvSpPr txBox="1"/>
          <p:nvPr/>
        </p:nvSpPr>
        <p:spPr>
          <a:xfrm>
            <a:off x="1510925" y="110422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es" sz="3500" b="1">
                <a:latin typeface="Roboto"/>
                <a:ea typeface="Roboto"/>
                <a:cs typeface="Roboto"/>
                <a:sym typeface="Roboto"/>
              </a:rPr>
              <a:t>UDL challenges</a:t>
            </a:r>
            <a:endParaRPr sz="3500" b="1" i="0" u="none" strike="noStrike" cap="non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5" name="Google Shape;105;p19"/>
          <p:cNvSpPr txBox="1"/>
          <p:nvPr/>
        </p:nvSpPr>
        <p:spPr>
          <a:xfrm>
            <a:off x="1348100" y="2039925"/>
            <a:ext cx="7614900" cy="280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Lack of awareness and understanding: applying UDL requires time, training and resources 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Limited resources and support: not always available in institutions 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Resistance to change: implementing UDL can require a shift in traditional teaching practices 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1" name="Google Shape;111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20"/>
          <p:cNvSpPr txBox="1"/>
          <p:nvPr/>
        </p:nvSpPr>
        <p:spPr>
          <a:xfrm>
            <a:off x="1621550" y="86917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es" sz="3500" b="1">
                <a:latin typeface="Roboto"/>
                <a:ea typeface="Roboto"/>
                <a:cs typeface="Roboto"/>
                <a:sym typeface="Roboto"/>
              </a:rPr>
              <a:t>UDL underlying theories</a:t>
            </a:r>
            <a:endParaRPr sz="3500" b="1" i="0" u="none" strike="noStrike" cap="non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3" name="Google Shape;113;p20"/>
          <p:cNvSpPr txBox="1"/>
          <p:nvPr/>
        </p:nvSpPr>
        <p:spPr>
          <a:xfrm>
            <a:off x="1566800" y="1508275"/>
            <a:ext cx="7614900" cy="280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Neuroscience in education: many UDL principles are aligned with neuroscientific principles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914400" lvl="1" indent="-355600" algn="l" rtl="0"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○"/>
            </a:pPr>
            <a:r>
              <a:rPr lang="es" sz="2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Cognitive load theory: learners have limited capacity to process information and learn effectively when overloaded with too much information or cognitive demands. </a:t>
            </a:r>
            <a:endParaRPr sz="20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boto"/>
              <a:buChar char="●"/>
            </a:pPr>
            <a:r>
              <a:rPr lang="es" sz="2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Constructivist theory: learners actively construct their knowledge through interaction with their environment and peers.</a:t>
            </a:r>
            <a:endParaRPr sz="20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9" name="Google Shape;119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21"/>
          <p:cNvSpPr txBox="1"/>
          <p:nvPr/>
        </p:nvSpPr>
        <p:spPr>
          <a:xfrm>
            <a:off x="1621550" y="86917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es" sz="3500" b="1">
                <a:latin typeface="Roboto"/>
                <a:ea typeface="Roboto"/>
                <a:cs typeface="Roboto"/>
                <a:sym typeface="Roboto"/>
              </a:rPr>
              <a:t>UDL strategies in the classrooom</a:t>
            </a:r>
            <a:endParaRPr sz="3500" b="1" i="0" u="none" strike="noStrike" cap="non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1" name="Google Shape;121;p21"/>
          <p:cNvSpPr txBox="1"/>
          <p:nvPr/>
        </p:nvSpPr>
        <p:spPr>
          <a:xfrm>
            <a:off x="1559325" y="1770300"/>
            <a:ext cx="7614900" cy="280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Provide multiple means of representation (text, images, videos, audios) 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Offer multiple means of expression (verbal, written, visual, or interactive) for students to demonstrate their learning 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Provide multiple means of engagement (individual work, group work, collaborative work) 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404</Words>
  <Application>Microsoft Macintosh PowerPoint</Application>
  <PresentationFormat>On-screen Show (16:9)</PresentationFormat>
  <Paragraphs>49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Roboto</vt:lpstr>
      <vt:lpstr>Roboto Light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Manuel Leon Urrutia</cp:lastModifiedBy>
  <cp:revision>1</cp:revision>
  <dcterms:modified xsi:type="dcterms:W3CDTF">2023-04-12T09:56:36Z</dcterms:modified>
</cp:coreProperties>
</file>