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Roboto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22" Type="http://schemas.openxmlformats.org/officeDocument/2006/relationships/font" Target="fonts/RobotoLight-bold.fntdata"/><Relationship Id="rId10" Type="http://schemas.openxmlformats.org/officeDocument/2006/relationships/slide" Target="slides/slide5.xml"/><Relationship Id="rId21" Type="http://schemas.openxmlformats.org/officeDocument/2006/relationships/font" Target="fonts/RobotoLight-regular.fntdata"/><Relationship Id="rId13" Type="http://schemas.openxmlformats.org/officeDocument/2006/relationships/slide" Target="slides/slide8.xml"/><Relationship Id="rId24" Type="http://schemas.openxmlformats.org/officeDocument/2006/relationships/font" Target="fonts/Roboto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Ligh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10d07192d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210d07192d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0d07192dc_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210d07192dc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0d07192dc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210d07192dc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10d07192d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210d07192d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10d07192dc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210d07192dc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10d07192dc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210d07192dc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10d07192dc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210d07192dc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07192dc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210d07192dc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0d07192dc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210d07192dc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10d07192dc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210d07192dc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10d07192dc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210d07192dc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48295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" sz="20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Dr. </a:t>
            </a:r>
            <a:r>
              <a:rPr lang="es" sz="2000">
                <a:latin typeface="Roboto Light"/>
                <a:ea typeface="Roboto Light"/>
                <a:cs typeface="Roboto Light"/>
                <a:sym typeface="Roboto Light"/>
              </a:rPr>
              <a:t>Manuel León-Urrutia</a:t>
            </a:r>
            <a:endParaRPr b="0" i="0" sz="2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" sz="20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University of Southampton</a:t>
            </a:r>
            <a:endParaRPr b="0" i="0" sz="2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s" sz="3000">
                <a:latin typeface="Roboto"/>
                <a:ea typeface="Roboto"/>
                <a:cs typeface="Roboto"/>
                <a:sym typeface="Roboto"/>
              </a:rPr>
              <a:t>Universal Design for Learning</a:t>
            </a:r>
            <a:endParaRPr b="1"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s" sz="3000">
                <a:latin typeface="Roboto"/>
                <a:ea typeface="Roboto"/>
                <a:cs typeface="Roboto"/>
                <a:sym typeface="Roboto"/>
              </a:rPr>
              <a:t>(UDL)</a:t>
            </a:r>
            <a:endParaRPr b="1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 strategies for online learning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1559325" y="1770300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accessible digital content (alternative text descriptions for images, captions for videos, and audio descriptions for visual content)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Use a variety of instructional methods (videos, interactive simulations, quizzes, discussion forums)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Incorporate assistive technology tools (screen readers, speech-to-text software, or alternative input devices)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/>
          <p:nvPr/>
        </p:nvSpPr>
        <p:spPr>
          <a:xfrm>
            <a:off x="2076325" y="730650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Main takeaways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1334275" y="2039925"/>
            <a:ext cx="74940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involves designing learning experiences for all types of learners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Awareness of UDL theories can help plan lessons and activities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Adapt UDL to mode of delivery (online vs face-to-face)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Technologies have an important role in UDL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requires resources and readiness for transformation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00610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s" sz="3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 the classroom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 distance education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What is UDL?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opportunities and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Theories behind UDL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What is UDL?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286850" y="2452000"/>
            <a:ext cx="76245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An approach to teaching and learning that: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emphasizes flexibility and accessibility for all learners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provides multiple means of representation, expression, and engagement to accommodate diverse learning needs and preferences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promotes inclusivity and equity in education by removing barriers to learning and enabling all students to achieve their full potential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</a:t>
            </a: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 opportunities and challenges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1697325" y="2039925"/>
            <a:ext cx="6975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</a:t>
            </a:r>
            <a:r>
              <a:rPr lang="es" sz="2000">
                <a:latin typeface="Roboto"/>
                <a:ea typeface="Roboto"/>
                <a:cs typeface="Roboto"/>
                <a:sym typeface="Roboto"/>
              </a:rPr>
              <a:t> opportunities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Harnessing opportunities and addressing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</a:t>
            </a: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 opportunities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2146375" y="2039925"/>
            <a:ext cx="6027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Improved access to education for students with disabilities and diverse learning needs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Enhanced student engagement and motivation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Higher student achievement and retention rates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Better teaching practices and learning outcomes for all students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 challenges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1348100" y="2039925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Lack of awareness and understanding: applying UDL requires time, training and resources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Limited resources and support: not always available in institutions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Resistance to change: implementing UDL can require a shift in traditional teaching practices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 underlying theories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1566800" y="1508275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Neuroscience in education: many UDL principles are aligned with neuroscientific principles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l"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Cognitive load theory: learners have limited capacity to process information and learn effectively when overloaded with too much information or cognitive demands.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s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Constructivist theory: learners actively construct their knowledge through interaction with their environment and peers.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s" sz="3500">
                <a:latin typeface="Roboto"/>
                <a:ea typeface="Roboto"/>
                <a:cs typeface="Roboto"/>
                <a:sym typeface="Roboto"/>
              </a:rPr>
              <a:t>UDL strategies in the classrooom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1559325" y="1770300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multiple means of representation (text, images, videos, audios)</a:t>
            </a:r>
            <a:r>
              <a:rPr lang="es" sz="2000">
                <a:latin typeface="Roboto"/>
                <a:ea typeface="Roboto"/>
                <a:cs typeface="Roboto"/>
                <a:sym typeface="Roboto"/>
              </a:rPr>
              <a:t>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Offer multiple means of expression (verbal, written, visual, or interactive) for students to demonstrate their learning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multiple means of engagement (individual work, group work, collaborative work)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