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  <p:embeddedFont>
      <p:font typeface="Roboto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iErWbsxCT5xe8bS3carJnbOqvv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22" Type="http://schemas.openxmlformats.org/officeDocument/2006/relationships/font" Target="fonts/Roboto-italic.fntdata"/><Relationship Id="rId21" Type="http://schemas.openxmlformats.org/officeDocument/2006/relationships/font" Target="fonts/Roboto-bold.fntdata"/><Relationship Id="rId24" Type="http://schemas.openxmlformats.org/officeDocument/2006/relationships/font" Target="fonts/RobotoLight-regular.fntdata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Light-italic.fntdata"/><Relationship Id="rId25" Type="http://schemas.openxmlformats.org/officeDocument/2006/relationships/font" Target="fonts/RobotoLight-bold.fntdata"/><Relationship Id="rId28" Type="http://customschemas.google.com/relationships/presentationmetadata" Target="metadata"/><Relationship Id="rId27" Type="http://schemas.openxmlformats.org/officeDocument/2006/relationships/font" Target="fonts/Roboto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a0c5c409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" name="Google Shape;45;g1a0c5c409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d0ed288b9f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1d0ed288b9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a2d43b5d1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g1a2d43b5d1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c941d257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1c941d257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a2d43b5d18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1a2d43b5d18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a2d43b5d18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1a2d43b5d1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a0c5c409a6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g1a0c5c409a6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a2d43b5d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g1a2d43b5d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a2d43b5d1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g1a2d43b5d1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a2d43b5d1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1a2d43b5d1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a2d43b5d1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g1a2d43b5d1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a2d43b5d1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1a2d43b5d1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d0ed288b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1d0ed288b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d0ed288b9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1d0ed288b9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6" name="Google Shape;16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7" name="Google Shape;1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1" name="Google Shape;31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6" name="Google Shape;3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" name="Google Shape;39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hyperlink" Target="https://www.futurelearn.com/info/courses/learning-network-age/0/steps/24637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a0c5c409a6_0_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g1a0c5c409a6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g1a0c5c409a6_0_0"/>
          <p:cNvSpPr txBox="1"/>
          <p:nvPr/>
        </p:nvSpPr>
        <p:spPr>
          <a:xfrm>
            <a:off x="2006100" y="1104225"/>
            <a:ext cx="52839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Dr. </a:t>
            </a:r>
            <a:r>
              <a:rPr lang="en-GB" sz="2000">
                <a:latin typeface="Roboto Light"/>
                <a:ea typeface="Roboto Light"/>
                <a:cs typeface="Roboto Light"/>
                <a:sym typeface="Roboto Light"/>
              </a:rPr>
              <a:t>Manuel León-Urrutia</a:t>
            </a:r>
            <a:endParaRPr b="0" i="0" sz="20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University of Southampton</a:t>
            </a:r>
            <a:endParaRPr b="0" i="0" sz="20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0" name="Google Shape;50;g1a0c5c409a6_0_0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GB" sz="3000">
                <a:latin typeface="Roboto"/>
                <a:ea typeface="Roboto"/>
                <a:cs typeface="Roboto"/>
                <a:sym typeface="Roboto"/>
              </a:rPr>
              <a:t>Interactive Learning</a:t>
            </a:r>
            <a:endParaRPr b="1" i="0" sz="3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d0ed288b9f_0_14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g1d0ed288b9f_0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1d0ed288b9f_0_14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Connectivism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g1d0ed288b9f_0_14"/>
          <p:cNvSpPr txBox="1"/>
          <p:nvPr/>
        </p:nvSpPr>
        <p:spPr>
          <a:xfrm>
            <a:off x="2175825" y="2452000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Learning is built when making connections in a network of people, content, and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Interactive activities are designed to stimulate networked learning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5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Example: producing digital artifacts, sharing in social media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a2d43b5d18_0_4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g1a2d43b5d18_0_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1a2d43b5d18_0_40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IL in the classroom: Strategies (I)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Google Shape;131;g1a2d43b5d18_0_40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Connect students with one another early in the module (ice </a:t>
            </a: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breakers in</a:t>
            </a: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 chats, forums, etc)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Design group-based collaborative activities, including assessments.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Manage the student group formation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c941d257a8_0_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g1c941d257a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1c941d257a8_0_0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IL in the classroom: Strategies (II)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g1c941d257a8_0_0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Include activities using student response systems, where possible (do not overuse!)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Set tasks that require online interaction, both in class and outside.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Make sure the in-class technology enhanced activities are accessible, and optional.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a2d43b5d18_0_54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g1a2d43b5d18_0_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1a2d43b5d18_0_54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IL in distance learning: Strategies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g1a2d43b5d18_0_54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Release content gradually, in small doses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Minimise </a:t>
            </a: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synchronous</a:t>
            </a: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 activities, maximise asynchronous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 Facilitate collaborative and group activities, including response assignments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a2d43b5d18_0_61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g1a2d43b5d18_0_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1a2d43b5d18_0_61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Main takeaways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g1a2d43b5d18_0_61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3 types of interaction: teacher, content, peers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Awareness of learning theories can help plan lessons and activities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Adapt interactive activities to mode of delivery (online vs face-to-face)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a0c5c409a6_0_66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g1a0c5c409a6_0_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1a0c5c409a6_0_66"/>
          <p:cNvSpPr txBox="1"/>
          <p:nvPr/>
        </p:nvSpPr>
        <p:spPr>
          <a:xfrm>
            <a:off x="2006100" y="1104225"/>
            <a:ext cx="52839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i="0" lang="en-GB" sz="3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Overview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g1a0c5c409a6_0_66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Concepts, rationale and theories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Interactive learning in the classroom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Interactive learning in distance education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a2d43b5d18_0_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g1a2d43b5d1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g1a2d43b5d18_0_0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Concepts, rationale and theories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g1a2d43b5d18_0_0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What is interactive Learning?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IL opportunities and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Theories behind interactive learning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a2d43b5d18_0_12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g1a2d43b5d18_0_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g1a2d43b5d18_0_12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What is interactive learning?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g1a2d43b5d18_0_12"/>
          <p:cNvSpPr txBox="1"/>
          <p:nvPr/>
        </p:nvSpPr>
        <p:spPr>
          <a:xfrm>
            <a:off x="2175825" y="2452000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A method that keeps students actively engaged.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A technique with which students interact with the instructor, other students, </a:t>
            </a: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interactive</a:t>
            </a: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 technologies, or all things together.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5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An alternative to the “sage on the stage” model, i.e. the lecturer talks, the students listen.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a2d43b5d18_0_19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g1a2d43b5d18_0_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g1a2d43b5d18_0_19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IL opportunities and challenges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" name="Google Shape;82;g1a2d43b5d18_0_19"/>
          <p:cNvSpPr txBox="1"/>
          <p:nvPr/>
        </p:nvSpPr>
        <p:spPr>
          <a:xfrm>
            <a:off x="1697325" y="2039925"/>
            <a:ext cx="6975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IL opportunities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IL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Harnessing opportunities and addressing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a2d43b5d18_0_33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1a2d43b5d18_0_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g1a2d43b5d18_0_33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Interactive learning opportunities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" name="Google Shape;90;g1a2d43b5d18_0_33"/>
          <p:cNvSpPr txBox="1"/>
          <p:nvPr/>
        </p:nvSpPr>
        <p:spPr>
          <a:xfrm>
            <a:off x="2146375" y="2039925"/>
            <a:ext cx="60279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Learning takes place when combining learning actions (Lectures on their own may not be enough!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Students benefit from social interaction, both at wellbeing and competence levels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It enhances students’ critical thinking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a2d43b5d18_0_26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g1a2d43b5d18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1a2d43b5d18_0_26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Interactive learning theories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98;g1a2d43b5d18_0_26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Behaviourism and cognitivism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Constructivism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Connectivism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g1a2d43b5d18_0_26"/>
          <p:cNvSpPr txBox="1"/>
          <p:nvPr/>
        </p:nvSpPr>
        <p:spPr>
          <a:xfrm>
            <a:off x="1876225" y="4132625"/>
            <a:ext cx="6027900" cy="55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Dr. Nic Fair’s learning theories summary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d0ed288b9f_0_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g1d0ed288b9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g1d0ed288b9f_0_0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Cognitivism and Behaviourism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g1d0ed288b9f_0_0"/>
          <p:cNvSpPr txBox="1"/>
          <p:nvPr/>
        </p:nvSpPr>
        <p:spPr>
          <a:xfrm>
            <a:off x="2175825" y="2452000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Knowledge is built inside our brain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Interactive activities are designed to stimulate internal mental processes that lead to learning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5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Examples: completing quizzes, mix and match, blank filling, sorting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d0ed288b9f_0_7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g1d0ed288b9f_0_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g1d0ed288b9f_0_7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n-GB" sz="3500">
                <a:latin typeface="Roboto"/>
                <a:ea typeface="Roboto"/>
                <a:cs typeface="Roboto"/>
                <a:sym typeface="Roboto"/>
              </a:rPr>
              <a:t>Constructivism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g1d0ed288b9f_0_7"/>
          <p:cNvSpPr txBox="1"/>
          <p:nvPr/>
        </p:nvSpPr>
        <p:spPr>
          <a:xfrm>
            <a:off x="2175825" y="2452000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Learning is built when interacting with others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Interactive activities are designed to stimulate conversation and collaboration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50"/>
              </a:spcAft>
              <a:buSzPts val="2000"/>
              <a:buFont typeface="Roboto"/>
              <a:buChar char="●"/>
            </a:pPr>
            <a:r>
              <a:rPr lang="en-GB" sz="2000">
                <a:latin typeface="Roboto"/>
                <a:ea typeface="Roboto"/>
                <a:cs typeface="Roboto"/>
                <a:sym typeface="Roboto"/>
              </a:rPr>
              <a:t>Examples: discussion forums, group assignments, peer assessment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